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96" r:id="rId2"/>
    <p:sldId id="2540" r:id="rId3"/>
    <p:sldId id="2597" r:id="rId4"/>
    <p:sldId id="2565" r:id="rId5"/>
    <p:sldId id="2600" r:id="rId6"/>
    <p:sldId id="2601" r:id="rId7"/>
    <p:sldId id="2602" r:id="rId8"/>
    <p:sldId id="2598" r:id="rId9"/>
    <p:sldId id="2603" r:id="rId10"/>
    <p:sldId id="2604" r:id="rId11"/>
    <p:sldId id="2584" r:id="rId12"/>
    <p:sldId id="2555" r:id="rId13"/>
    <p:sldId id="2567" r:id="rId14"/>
    <p:sldId id="2605" r:id="rId15"/>
    <p:sldId id="2606" r:id="rId16"/>
    <p:sldId id="2599" r:id="rId17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825" autoAdjust="0"/>
    <p:restoredTop sz="95280" autoAdjust="0"/>
  </p:normalViewPr>
  <p:slideViewPr>
    <p:cSldViewPr snapToGrid="0" snapToObjects="1" showGuides="1">
      <p:cViewPr varScale="1">
        <p:scale>
          <a:sx n="48" d="100"/>
          <a:sy n="48" d="100"/>
        </p:scale>
        <p:origin x="40" y="27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88" d="100"/>
          <a:sy n="88" d="100"/>
        </p:scale>
        <p:origin x="293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D8AD4DC-8762-4F8B-88E7-275F326421B4}" type="datetime1">
              <a:rPr lang="es-ES" smtClean="0"/>
              <a:t>15/08/2025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A8A28B-0568-4092-BB1A-13C9B073E3A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E4200F-7D07-40FB-9F0B-70B4C786781E}" type="datetime1">
              <a:rPr lang="es-ES" smtClean="0"/>
              <a:pPr/>
              <a:t>15/08/2025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Editar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CFA0038-7055-434C-B6C4-B8C69565C600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3946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003695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BA5B4-3A24-502C-ADE3-015CE9084C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2BBE9F1-C8D2-EE1A-5246-F922F9FCF1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E84D66C-0D7E-682E-5182-D2ACEA979E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2D64679-BEB1-21B2-3469-EBB5E01B59B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3703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47822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437085-14E7-B8B0-812E-8BD301968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798F1F3-1DC8-EA34-C116-90F118B062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50D9235-4AC6-1DE2-7769-6408B61693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BE805D-1B0C-DCD8-45FA-5EF05D7C619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7910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77630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320183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05507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F5A5B-1EEE-9E85-49F8-403B5F868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DC3BCC1-B406-2530-CDDC-5C6EF2E80C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E5F5611-B788-72B8-F002-C6EA279E4D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FD71FC5-A285-08BC-E946-6AB8812EAE0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3CFA0038-7055-434C-B6C4-B8C69565C600}" type="slidenum">
              <a:rPr lang="es-ES" smtClean="0"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73154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704476" y="4229805"/>
            <a:ext cx="0" cy="3439483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9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diapositiva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2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13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42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arcador de posición de imagen 28" title="Decorativo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" name="Rectángulo 2" title="Decorativo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2" name="Marcador de texto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3" name="Marcador de texto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4" name="Marcador de texto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5" name="Marcador de texto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6" name="Marcador de texto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editar el patrón </a:t>
            </a:r>
            <a:br>
              <a:rPr lang="es-ES" noProof="0" dirty="0"/>
            </a:br>
            <a:r>
              <a:rPr lang="es-ES" noProof="0" dirty="0"/>
              <a:t>estilos de texto</a:t>
            </a:r>
          </a:p>
        </p:txBody>
      </p:sp>
      <p:sp>
        <p:nvSpPr>
          <p:cNvPr id="37" name="Marcador de texto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1</a:t>
            </a:r>
          </a:p>
        </p:txBody>
      </p:sp>
      <p:sp>
        <p:nvSpPr>
          <p:cNvPr id="38" name="Marcador de texto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2</a:t>
            </a:r>
          </a:p>
        </p:txBody>
      </p:sp>
      <p:sp>
        <p:nvSpPr>
          <p:cNvPr id="39" name="Marcador de texto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3</a:t>
            </a:r>
          </a:p>
        </p:txBody>
      </p:sp>
      <p:sp>
        <p:nvSpPr>
          <p:cNvPr id="40" name="Marcador de texto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4</a:t>
            </a:r>
          </a:p>
        </p:txBody>
      </p:sp>
      <p:sp>
        <p:nvSpPr>
          <p:cNvPr id="41" name="Marcador de texto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rtlCol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5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 rtl="0"/>
            <a:r>
              <a:rPr lang="es-ES" noProof="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 rtlCol="0"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rtlCol="0"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9" name="Marcador de posición de imagen 5" title="Decorativo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es-ES" noProof="0" dirty="0"/>
              <a:t>Haga clic para agregar un título aquí</a:t>
            </a:r>
          </a:p>
        </p:txBody>
      </p:sp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 rtlCol="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1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3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rtlCol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 rtl="0">
              <a:buNone/>
            </a:pPr>
            <a:r>
              <a:rPr lang="es-ES" noProof="0" dirty="0"/>
              <a:t>Haga clic para agregar un título aquí</a:t>
            </a:r>
          </a:p>
        </p:txBody>
      </p:sp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 rtlCol="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 rtlCol="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1" name="Rectángulo 10" title="Decorativo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2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rtlCol="0"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GRACIAS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 rtlCol="0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WWW.NOMBRESITIO.COM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 title="Decorativo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rtlCol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ción de imagen 5" title="Decorativo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1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rtlCol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12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12" name="Título 1" title="Decorativo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endParaRPr lang="es-ES" noProof="0" dirty="0"/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rtlCol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 rtl="0"/>
            <a:r>
              <a:rPr lang="es-ES" noProof="0" dirty="0"/>
              <a:t>Haga clic para agregar un título aquí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 rtlCol="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rtlCol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rtlCol="0"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6" name="Marcador de texto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rtlCol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10" name="Forma 62" title="Decorativo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texto 6" title="Decorativo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rtlCol="0" anchor="t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 dirty="0"/>
              <a:t>Haga clic para </a:t>
            </a:r>
            <a:br>
              <a:rPr lang="es-ES" noProof="0" dirty="0"/>
            </a:br>
            <a:r>
              <a:rPr lang="es-ES" noProof="0" dirty="0"/>
              <a:t>Agregar título</a:t>
            </a:r>
          </a:p>
        </p:txBody>
      </p:sp>
      <p:sp>
        <p:nvSpPr>
          <p:cNvPr id="9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 title="Decorativo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rtlCol="0" anchor="b"/>
          <a:lstStyle>
            <a:lvl1pPr algn="l">
              <a:defRPr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rtlCol="0" anchor="b"/>
          <a:lstStyle>
            <a:lvl1pPr algn="ctr">
              <a:defRPr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 title="Decorativo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s-ES" sz="1400" b="0" i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rtlCol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</a:t>
            </a:r>
            <a:br>
              <a:rPr lang="es-ES" noProof="0" dirty="0"/>
            </a:br>
            <a:r>
              <a:rPr lang="es-ES" noProof="0" dirty="0"/>
              <a:t>Agregar título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rtlCol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Haga clic para agregar un título aquí</a:t>
            </a:r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 rtlCol="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editar </a:t>
            </a:r>
            <a:br>
              <a:rPr lang="es-ES" noProof="0" dirty="0"/>
            </a:br>
            <a:r>
              <a:rPr lang="es-ES" noProof="0" dirty="0"/>
              <a:t>Estilo del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de título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8" name="Rectángulo 7" title="Decorativo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rtlCol="0"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0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 rtlCol="0"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11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l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" name="Marcador de texto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Diseño personalizad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Diseño personalizad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Diseño personalizad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Diseño personalizad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Rectángulo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Rectángulo 4" title="Decorativo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Rectángulo 4" title="Decorativo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3" name="Título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GRACIAS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WWW.NOMBRESITIO.COM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s-ES" noProof="0" dirty="0"/>
            </a:p>
          </p:txBody>
        </p:sp>
        <p:sp>
          <p:nvSpPr>
            <p:cNvPr id="6" name="MARCADOR DE POSICIÓN DE IMAGEN" title="Decorativo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1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s-ES" noProof="0" dirty="0"/>
            </a:p>
          </p:txBody>
        </p:sp>
        <p:sp>
          <p:nvSpPr>
            <p:cNvPr id="6" name="MARCADOR DE POSICIÓN DE IMAGEN" title="Decorativo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2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o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rtlCol="0" anchor="ctr"/>
            <a:lstStyle/>
            <a:p>
              <a:pPr rtl="0"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lang="es-ES" noProof="0" dirty="0"/>
            </a:p>
          </p:txBody>
        </p:sp>
        <p:sp>
          <p:nvSpPr>
            <p:cNvPr id="6" name="MARCADOR DE POSICIÓN DE IMAGEN" title="Decorativo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rtlCol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pPr rtl="0"/>
              <a:endParaRPr lang="es-ES" noProof="0" dirty="0"/>
            </a:p>
          </p:txBody>
        </p:sp>
      </p:grp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rtlCol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3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 rtlCol="0"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 title="Decorativo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 title="Decorativo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Diseño personaliza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ángulo 15" title="Decorativo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rtlCol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Encabezado de sección</a:t>
            </a:r>
          </a:p>
        </p:txBody>
      </p:sp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rtlCol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 title="Decorativo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5" name="Marcador de posición de imagen 5" title="Decorativo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1" name="Marcador de posición de imagen 5" title="Decorativo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2" name="Marcador de posición de imagen 5" title="Decorativo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3" name="Marcador de posición de imagen 5" title="Decorativo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25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26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7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507987" y="1535150"/>
            <a:ext cx="10663" cy="3378451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20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24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 rtlCol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4" name="Marcador de posición de imagen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8" name="Marcador de posición de imagen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9" name="Marcador de posición de imagen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0" name="Marcador de posición de imagen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 title="Decorativo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6" name="Marcador de posición de imagen 5" title="Decorativo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1" name="Marcador de posición de imagen 5" title="Decorativo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3" name="Marcador de posición de imagen 5" title="Decorativo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4" name="Marcador de posición de imagen 5" title="Decorativo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de título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7" name="Rectángulo 6" title="Decorativo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rtlCol="0" anchor="b">
            <a:normAutofit/>
          </a:bodyPr>
          <a:lstStyle>
            <a:lvl1pPr algn="ctr">
              <a:defRPr sz="4000"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15" name="Marcador de texto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 rtlCol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7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3" name="Elipse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4" name="Marcador de posición de imagen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5" name="Marcador de posición de imagen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6" name="Marcador de posición de imagen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7" name="Marcador de posición de imagen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n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 title="Decorativo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 rtl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s-E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rtlCol="0" anchor="b"/>
          <a:lstStyle>
            <a:lvl1pPr>
              <a:defRPr b="1"/>
            </a:lvl1pPr>
          </a:lstStyle>
          <a:p>
            <a:pPr rtl="0"/>
            <a:r>
              <a:rPr lang="es-ES" noProof="0" dirty="0"/>
              <a:t>Haga clic para agregar el título de la diapositiva aquí</a:t>
            </a:r>
          </a:p>
        </p:txBody>
      </p:sp>
      <p:sp>
        <p:nvSpPr>
          <p:cNvPr id="17" name="Marcador de texto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6" name="Marcador de posición de imagen 5" title="Decorativo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rtlCol="0">
            <a:normAutofit/>
          </a:bodyPr>
          <a:lstStyle>
            <a:lvl1pPr>
              <a:defRPr sz="8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1" name="Marcador de posición de imagen 5" title="Decorativo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3" name="Marcador de posición de imagen 5" title="Decorativo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14" name="Marcador de posición de imagen 5" title="Decorativo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rtlCol="0"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 title="Decorativo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 rtlCol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Marcador de posición de imagen 4" title="Decorativo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1" name="Marcador de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7" name="Marcador de texto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8" name="Marcador de texto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9" name="Marcador de texto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texto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21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 title="Decorativo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1" name="Rectángulo 20" title="Decorativo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8" name="Rectángulo 27" title="Decorativo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 rtlCol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0" name="Marcador de posición de imagen 4" title="Decorativo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2" name="Marcador de posición de imagen 4" title="Decorativo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33" name="Marcador de posición de imagen 4" title="Decorativo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6" name="Rectángulo 25" title="Decorativo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texto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1" name="Marcador de texto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texto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3" name="Marcador de texto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15" name="Marcador de texto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 rtlCol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6" name="Marcador de texto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rtlCol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AGREGAR NOMBRE AQUÍ</a:t>
            </a:r>
          </a:p>
        </p:txBody>
      </p:sp>
      <p:sp>
        <p:nvSpPr>
          <p:cNvPr id="31" name="Marcador de posición de imagen 4" title="Decorativo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 rtlCol="0">
            <a:normAutofit/>
          </a:bodyPr>
          <a:lstStyle>
            <a:lvl1pPr algn="ctr">
              <a:defRPr sz="1600"/>
            </a:lvl1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  <p:sp>
        <p:nvSpPr>
          <p:cNvPr id="7" name="Forma 62" title="Decorativo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rtlCol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4" name="Marcador de texto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rtlCol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rtlCol="0" anchor="b">
            <a:normAutofit/>
          </a:bodyPr>
          <a:lstStyle>
            <a:lvl1pPr algn="r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3" name="Marcador de texto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 rtlCol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posición de gráfico 2" title="Decorativo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gráfico</a:t>
            </a:r>
            <a:endParaRPr lang="es-ES" noProof="0" dirty="0"/>
          </a:p>
        </p:txBody>
      </p:sp>
      <p:sp>
        <p:nvSpPr>
          <p:cNvPr id="4" name="Marcador de posición de imagen 3" title="Decorativo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apositiva de título con image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7" name="Rectángulo 6" title="Decorativo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rtlCol="0" anchor="b"/>
          <a:lstStyle>
            <a:lvl1pPr algn="ctr">
              <a:defRPr/>
            </a:lvl1pPr>
          </a:lstStyle>
          <a:p>
            <a:pPr rtl="0"/>
            <a:r>
              <a:rPr lang="es-ES" noProof="0" dirty="0"/>
              <a:t>HAGA CLIC PARA MODIFICAR EL ESTILO DEL TÍTULO DEL PATRÓN</a:t>
            </a:r>
          </a:p>
        </p:txBody>
      </p:sp>
      <p:sp>
        <p:nvSpPr>
          <p:cNvPr id="11" name="Marcador de texto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 rtl="0"/>
            <a:r>
              <a:rPr lang="es-ES" noProof="0" dirty="0"/>
              <a:t>SUBTÍTULO AQUÍ</a:t>
            </a:r>
          </a:p>
        </p:txBody>
      </p:sp>
      <p:sp>
        <p:nvSpPr>
          <p:cNvPr id="4" name="Marcador de posición de tabla 3" title="Decorativo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una tabla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4" name="Marcador de posición de imagen 6" title="Decorativo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6" title="Decorativo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posición de imagen 6" title="Decorativo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0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imagen 6" title="Decorativo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6" title="Decorativo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 rtl="0">
              <a:buNone/>
            </a:pPr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 dirty="0"/>
              <a:t>Haga clic para agregar </a:t>
            </a:r>
            <a:br>
              <a:rPr lang="es-ES" noProof="0" dirty="0"/>
            </a:br>
            <a:r>
              <a:rPr lang="es-ES" noProof="0" dirty="0"/>
              <a:t>Título de diapositiva aquí</a:t>
            </a:r>
          </a:p>
        </p:txBody>
      </p:sp>
      <p:sp>
        <p:nvSpPr>
          <p:cNvPr id="10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imagen 4" title="Decorativo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imagen 4" title="Decorativo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5" name="Marcador de posición de imagen 4" title="Decorativo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imagen 4" title="Decorativo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7" name="Marcador de posición de imagen 4" title="Decorativo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Marcador de posición de imagen 4" title="Decorativo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" name="Rectángulo 1" title="Decorativo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9" name="Rectángulo 8" title="Decorativo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0" name="Rectángulo 9" title="Decorativo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1" name="Rectángulo 10" title="Decorativo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Diapositiva de título con imag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rtlCol="0"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 rtlCol="0"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5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  <p:sp>
        <p:nvSpPr>
          <p:cNvPr id="7" name="Rectángulo 6" title="Decorativo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9" name="Marcador de texto 12" title="Decorativo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sor de diapositivas con image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Marcador de posición de imagen 4" title="Decorativo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rtlCol="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s-ES" noProof="0" dirty="0"/>
              <a:t>HAGA CLIC PARA AGREGAR UN TÍTULO</a:t>
            </a:r>
          </a:p>
        </p:txBody>
      </p:sp>
      <p:sp>
        <p:nvSpPr>
          <p:cNvPr id="9" name="Marcador de texto 12" title="Decorativo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rtlCol="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s-ES" noProof="0" dirty="0"/>
              <a:t>EL SUBTÍTULO SE ESCRIBE AQUÍ</a:t>
            </a:r>
          </a:p>
        </p:txBody>
      </p:sp>
      <p:sp>
        <p:nvSpPr>
          <p:cNvPr id="6" name="Forma 62" title="Decorativo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rtlCol="0" anchor="ctr"/>
          <a:lstStyle/>
          <a:p>
            <a:pPr algn="ctr" rtl="0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s-ES" sz="1500" noProof="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posición de texto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Una persona que usa un teléfono móvil&#10;&#10;Descripción generada automáticamente con confianza media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681794"/>
            <a:ext cx="11190515" cy="891250"/>
          </a:xfrm>
          <a:prstGeom prst="rect">
            <a:avLst/>
          </a:prstGeom>
        </p:spPr>
        <p:txBody>
          <a:bodyPr rtlCol="0" anchor="t">
            <a:noAutofit/>
          </a:bodyPr>
          <a:lstStyle/>
          <a:p>
            <a:r>
              <a:rPr lang="es-CO" sz="3200" dirty="0"/>
              <a:t>Práctica: Aplicación de delivery de comida (tipo </a:t>
            </a:r>
            <a:r>
              <a:rPr lang="es-CO" sz="3200" dirty="0" err="1"/>
              <a:t>Rappi</a:t>
            </a:r>
            <a:r>
              <a:rPr lang="es-CO" sz="3200" dirty="0"/>
              <a:t> / Uber </a:t>
            </a:r>
            <a:r>
              <a:rPr lang="es-CO" sz="3200" dirty="0" err="1"/>
              <a:t>Eats</a:t>
            </a:r>
            <a:r>
              <a:rPr lang="es-CO" sz="3200" dirty="0"/>
              <a:t>)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5181600"/>
            <a:ext cx="9575800" cy="1672112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s-ES" sz="2000" dirty="0"/>
              <a:t>Jhoan Rodríguez</a:t>
            </a:r>
          </a:p>
          <a:p>
            <a:pPr rtl="0"/>
            <a:r>
              <a:rPr lang="es-ES" sz="2000" dirty="0"/>
              <a:t>Miguel Andrés Palomino</a:t>
            </a:r>
          </a:p>
          <a:p>
            <a:pPr rtl="0"/>
            <a:r>
              <a:rPr lang="es-ES" sz="2000" dirty="0"/>
              <a:t>Juan David Rodríguez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AF290867-451D-1FEE-A7C1-88D51433CDA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522526"/>
            <a:ext cx="4340785" cy="822240"/>
          </a:xfrm>
        </p:spPr>
        <p:txBody>
          <a:bodyPr>
            <a:normAutofit fontScale="85000" lnSpcReduction="10000"/>
          </a:bodyPr>
          <a:lstStyle/>
          <a:p>
            <a:r>
              <a:rPr lang="es-CO" dirty="0"/>
              <a:t>HU-R03:</a:t>
            </a:r>
            <a:br>
              <a:rPr lang="es-CO" dirty="0"/>
            </a:br>
            <a:r>
              <a:rPr lang="es-CO" i="1" dirty="0"/>
              <a:t>Como restaurante, quiero gestionar mi menú (añadir, editar, eliminar platos), para mantenerlo actualizado.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2F51F5D-FB6F-B119-87BF-3BB18842C57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algn="just"/>
            <a:r>
              <a:rPr lang="es-CO" sz="1800" dirty="0"/>
              <a:t>Dado que estoy en el panel de gestión, cuando creo o edito un plato, entonces se refleja inmediatamente en la vista de los clientes.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6385EECF-DF8E-7BCC-6657-040262A8F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Epic: Gestión de pedidos y menú (restaurante)</a:t>
            </a: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021876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 title="Decorativo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0" y="0"/>
            <a:ext cx="12192000" cy="6858000"/>
          </a:xfrm>
        </p:spPr>
      </p:pic>
      <p:sp>
        <p:nvSpPr>
          <p:cNvPr id="3" name="Marcador de texto 2"/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r>
              <a:rPr lang="es-CO" dirty="0"/>
              <a:t>Actores / Tipos de usuario</a:t>
            </a:r>
          </a:p>
        </p:txBody>
      </p:sp>
    </p:spTree>
    <p:extLst>
      <p:ext uri="{BB962C8B-B14F-4D97-AF65-F5344CB8AC3E}">
        <p14:creationId xmlns:p14="http://schemas.microsoft.com/office/powerpoint/2010/main" val="1415924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3892C77-2A07-02B9-932A-7F184B9CECF2}"/>
              </a:ext>
            </a:extLst>
          </p:cNvPr>
          <p:cNvSpPr txBox="1"/>
          <p:nvPr/>
        </p:nvSpPr>
        <p:spPr>
          <a:xfrm>
            <a:off x="370114" y="1494081"/>
            <a:ext cx="346165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b="1" dirty="0">
                <a:solidFill>
                  <a:schemeClr val="bg1"/>
                </a:solidFill>
              </a:rPr>
              <a:t>Cliente:</a:t>
            </a:r>
            <a:r>
              <a:rPr lang="es-CO" sz="2400" dirty="0">
                <a:solidFill>
                  <a:schemeClr val="bg1"/>
                </a:solidFill>
              </a:rPr>
              <a:t> Realiza pedidos.</a:t>
            </a:r>
          </a:p>
          <a:p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0085129-CFFF-FE03-E534-1D8313805BBD}"/>
              </a:ext>
            </a:extLst>
          </p:cNvPr>
          <p:cNvSpPr txBox="1"/>
          <p:nvPr/>
        </p:nvSpPr>
        <p:spPr>
          <a:xfrm>
            <a:off x="4142014" y="1494080"/>
            <a:ext cx="42182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CO" sz="2400" b="1" dirty="0">
                <a:solidFill>
                  <a:schemeClr val="bg1"/>
                </a:solidFill>
              </a:rPr>
              <a:t>Restaurante:</a:t>
            </a:r>
            <a:r>
              <a:rPr lang="es-CO" sz="2400" dirty="0">
                <a:solidFill>
                  <a:schemeClr val="bg1"/>
                </a:solidFill>
              </a:rPr>
              <a:t> Gestiona pedidos y menú.</a:t>
            </a:r>
          </a:p>
          <a:p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F17594C-BFAB-2B10-8B78-CC3B9AADBBAE}"/>
              </a:ext>
            </a:extLst>
          </p:cNvPr>
          <p:cNvSpPr txBox="1"/>
          <p:nvPr/>
        </p:nvSpPr>
        <p:spPr>
          <a:xfrm>
            <a:off x="8360229" y="1494081"/>
            <a:ext cx="3733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s-CO" sz="2400" b="1" dirty="0">
                <a:solidFill>
                  <a:schemeClr val="bg1"/>
                </a:solidFill>
              </a:rPr>
              <a:t>Repartidor:</a:t>
            </a:r>
            <a:r>
              <a:rPr lang="es-CO" sz="2400" dirty="0">
                <a:solidFill>
                  <a:schemeClr val="bg1"/>
                </a:solidFill>
              </a:rPr>
              <a:t> Acepta y entrega pedidos.</a:t>
            </a:r>
          </a:p>
          <a:p>
            <a:endParaRPr lang="es-CO" dirty="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AC49D8F-CF5F-D598-424F-1102AEE8A07E}"/>
              </a:ext>
            </a:extLst>
          </p:cNvPr>
          <p:cNvSpPr txBox="1"/>
          <p:nvPr/>
        </p:nvSpPr>
        <p:spPr>
          <a:xfrm>
            <a:off x="2340429" y="185057"/>
            <a:ext cx="71736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b="1" dirty="0"/>
              <a:t>Actores o tipos de usuarios</a:t>
            </a:r>
          </a:p>
          <a:p>
            <a:endParaRPr lang="es-CO" dirty="0"/>
          </a:p>
        </p:txBody>
      </p:sp>
      <p:pic>
        <p:nvPicPr>
          <p:cNvPr id="1026" name="Picture 2" descr="10 puntos clave para el servicio a domiclio">
            <a:extLst>
              <a:ext uri="{FF2B5EF4-FFF2-40B4-BE49-F238E27FC236}">
                <a16:creationId xmlns:a16="http://schemas.microsoft.com/office/drawing/2014/main" id="{DC005585-A10A-473F-A346-91A269220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488" y="2347685"/>
            <a:ext cx="3556907" cy="2371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276.400+ Cocina Restaurante Fotografías de stock, fotos e imágenes libres  de derechos - iStock | Chef, Cocina industrial, Camarero">
            <a:extLst>
              <a:ext uri="{FF2B5EF4-FFF2-40B4-BE49-F238E27FC236}">
                <a16:creationId xmlns:a16="http://schemas.microsoft.com/office/drawing/2014/main" id="{B2472921-9FAB-CD27-AF40-3C0246D450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703" y="2293256"/>
            <a:ext cx="3556907" cy="2371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69.800+ Repartidor Comida Fotografías de stock, fotos e imágenes libres de  derechos - iStock">
            <a:extLst>
              <a:ext uri="{FF2B5EF4-FFF2-40B4-BE49-F238E27FC236}">
                <a16:creationId xmlns:a16="http://schemas.microsoft.com/office/drawing/2014/main" id="{591F6D79-1634-7B90-6855-FAC3EE895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6299" y="2335978"/>
            <a:ext cx="3437164" cy="2285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1949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Marcador de posición de imagen 16" title="Decorativo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8170" b="-1"/>
          <a:stretch>
            <a:fillRect/>
          </a:stretch>
        </p:blipFill>
        <p:spPr>
          <a:xfrm>
            <a:off x="20" y="10"/>
            <a:ext cx="12191980" cy="6853702"/>
          </a:xfrm>
          <a:noFill/>
        </p:spPr>
      </p:pic>
      <p:sp>
        <p:nvSpPr>
          <p:cNvPr id="5" name="Título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73179"/>
            <a:ext cx="6826342" cy="2188805"/>
          </a:xfrm>
        </p:spPr>
        <p:txBody>
          <a:bodyPr rtlCol="0" anchor="ctr">
            <a:normAutofit/>
          </a:bodyPr>
          <a:lstStyle/>
          <a:p>
            <a:r>
              <a:rPr lang="es-CO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Sistemas externos involucrados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07FC37E-9058-4ED1-8333-F003F720C9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47857" y="3665204"/>
            <a:ext cx="4844143" cy="3192796"/>
          </a:xfrm>
        </p:spPr>
        <p:txBody>
          <a:bodyPr rtlCol="0" anchor="ctr">
            <a:norm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O" sz="1800" dirty="0"/>
              <a:t>Servicio de mapas: </a:t>
            </a:r>
            <a:r>
              <a:rPr lang="es-CO" sz="1800" dirty="0" err="1"/>
              <a:t>geocoding</a:t>
            </a:r>
            <a:r>
              <a:rPr lang="es-CO" sz="1800" dirty="0"/>
              <a:t>, cálculo de rutas y distancia.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800" dirty="0"/>
              <a:t>Pasarela de pago (</a:t>
            </a:r>
            <a:r>
              <a:rPr lang="es-CO" sz="1800" dirty="0" err="1"/>
              <a:t>sandbox</a:t>
            </a:r>
            <a:r>
              <a:rPr lang="es-CO" sz="1800" dirty="0"/>
              <a:t>): para simular/realizar pagos.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es-CO" sz="1800" dirty="0"/>
              <a:t>Servicio de notificaciones </a:t>
            </a:r>
            <a:r>
              <a:rPr lang="es-CO" sz="1800" dirty="0" err="1"/>
              <a:t>push</a:t>
            </a:r>
            <a:r>
              <a:rPr lang="es-CO" sz="1800" dirty="0"/>
              <a:t> (</a:t>
            </a:r>
            <a:r>
              <a:rPr lang="es-CO" sz="1800" dirty="0" err="1"/>
              <a:t>Firebase</a:t>
            </a:r>
            <a:r>
              <a:rPr lang="es-CO" sz="1800" dirty="0"/>
              <a:t> Cloud </a:t>
            </a:r>
            <a:r>
              <a:rPr lang="es-CO" sz="1800" dirty="0" err="1"/>
              <a:t>Messaging</a:t>
            </a:r>
            <a:r>
              <a:rPr lang="es-CO" sz="1800" dirty="0"/>
              <a:t>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s-CO" sz="1800" dirty="0"/>
              <a:t>Servicio de correo/SMS: confirmaciones y recuperación de contraseña.</a:t>
            </a:r>
          </a:p>
          <a:p>
            <a:pPr rtl="0"/>
            <a:endParaRPr lang="es-ES" sz="1100" dirty="0"/>
          </a:p>
        </p:txBody>
      </p: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9B2542E3-129C-89DD-5736-A70C798ED93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s-CO" dirty="0"/>
              <a:t>1. Flujo de Pedido de Cliente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57373D5-D313-BE7A-82E6-EF352996D7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s-CO" dirty="0"/>
              <a:t>2. Flujo de Gestión de Restaurante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14586CB-7557-4EBD-B140-BC3669204EB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4000283"/>
          </a:xfrm>
        </p:spPr>
        <p:txBody>
          <a:bodyPr>
            <a:normAutofit fontScale="92500" lnSpcReduction="10000"/>
          </a:bodyPr>
          <a:lstStyle/>
          <a:p>
            <a:pPr lvl="0" algn="just"/>
            <a:r>
              <a:rPr lang="es-CO" sz="2000" b="1" dirty="0" err="1"/>
              <a:t>Login</a:t>
            </a:r>
            <a:r>
              <a:rPr lang="es-CO" sz="2000" dirty="0"/>
              <a:t> → Usuario ingresa con rol Cliente.</a:t>
            </a:r>
          </a:p>
          <a:p>
            <a:pPr lvl="0" algn="just"/>
            <a:r>
              <a:rPr lang="es-CO" sz="2000" b="1" dirty="0"/>
              <a:t>Buscar restaurante</a:t>
            </a:r>
            <a:r>
              <a:rPr lang="es-CO" sz="2000" dirty="0"/>
              <a:t> → Introduce ubicación o activa GPS → Lista filtrada por distancia/categoría.</a:t>
            </a:r>
          </a:p>
          <a:p>
            <a:pPr lvl="0" algn="just"/>
            <a:r>
              <a:rPr lang="es-CO" sz="2000" b="1" dirty="0"/>
              <a:t>Seleccionar restaurante</a:t>
            </a:r>
            <a:r>
              <a:rPr lang="es-CO" sz="2000" dirty="0"/>
              <a:t> → Visualiza menú → Agrega platos al carrito.</a:t>
            </a:r>
          </a:p>
          <a:p>
            <a:pPr lvl="0" algn="just"/>
            <a:r>
              <a:rPr lang="es-CO" sz="2000" b="1" dirty="0"/>
              <a:t>Confirmar pedido</a:t>
            </a:r>
            <a:r>
              <a:rPr lang="es-CO" sz="2000" dirty="0"/>
              <a:t> → Selecciona dirección y método de pago simulado.</a:t>
            </a:r>
          </a:p>
          <a:p>
            <a:pPr algn="just"/>
            <a:r>
              <a:rPr lang="es-CO" sz="2000" b="1" dirty="0"/>
              <a:t>Pedido confirmado</a:t>
            </a:r>
            <a:r>
              <a:rPr lang="es-CO" sz="2000" dirty="0"/>
              <a:t> → Cliente recibe notificación y puede hacer seguimiento en tiempo real.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2373D2C-1AD4-2596-008E-E52BBB8B8EC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4000283"/>
          </a:xfrm>
        </p:spPr>
        <p:txBody>
          <a:bodyPr>
            <a:normAutofit/>
          </a:bodyPr>
          <a:lstStyle/>
          <a:p>
            <a:pPr lvl="0" algn="just"/>
            <a:r>
              <a:rPr lang="es-CO" sz="1900" b="1" dirty="0" err="1"/>
              <a:t>Login</a:t>
            </a:r>
            <a:r>
              <a:rPr lang="es-CO" sz="1900" dirty="0"/>
              <a:t> → Usuario ingresa con rol Restaurante.</a:t>
            </a:r>
          </a:p>
          <a:p>
            <a:pPr lvl="0" algn="just"/>
            <a:r>
              <a:rPr lang="es-CO" sz="1900" b="1" dirty="0"/>
              <a:t>Recepción de pedido</a:t>
            </a:r>
            <a:r>
              <a:rPr lang="es-CO" sz="1900" dirty="0"/>
              <a:t> → Notificación </a:t>
            </a:r>
            <a:r>
              <a:rPr lang="es-CO" sz="1900" dirty="0" err="1"/>
              <a:t>push</a:t>
            </a:r>
            <a:r>
              <a:rPr lang="es-CO" sz="1900" dirty="0"/>
              <a:t> con datos del pedido.</a:t>
            </a:r>
          </a:p>
          <a:p>
            <a:pPr lvl="0" algn="just"/>
            <a:r>
              <a:rPr lang="es-CO" sz="1900" b="1" dirty="0"/>
              <a:t>Actualizar estado</a:t>
            </a:r>
            <a:r>
              <a:rPr lang="es-CO" sz="1900" dirty="0"/>
              <a:t> → Cambia a “En preparación” o “Listo para recoger”.</a:t>
            </a:r>
          </a:p>
          <a:p>
            <a:pPr lvl="0" algn="just"/>
            <a:r>
              <a:rPr lang="es-CO" sz="1900" b="1" dirty="0"/>
              <a:t>Historial</a:t>
            </a:r>
            <a:r>
              <a:rPr lang="es-CO" sz="1900" dirty="0"/>
              <a:t> → Una vez entregado, pasa a pedidos completados.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EE81741E-3520-B7FB-4302-06D76DEAF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Flujos de uso</a:t>
            </a: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6089906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CD13B5B3-B492-786A-BDA0-5DF1C535F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33" y="1659770"/>
            <a:ext cx="2558005" cy="1325563"/>
          </a:xfrm>
        </p:spPr>
        <p:txBody>
          <a:bodyPr anchor="t">
            <a:normAutofit/>
          </a:bodyPr>
          <a:lstStyle/>
          <a:p>
            <a:r>
              <a:rPr lang="es-CO" dirty="0"/>
              <a:t>Diagrama UML</a:t>
            </a:r>
          </a:p>
        </p:txBody>
      </p:sp>
      <p:pic>
        <p:nvPicPr>
          <p:cNvPr id="15" name="Imagen 14" descr="Diagrama&#10;&#10;El contenido generado por IA puede ser incorrecto.">
            <a:extLst>
              <a:ext uri="{FF2B5EF4-FFF2-40B4-BE49-F238E27FC236}">
                <a16:creationId xmlns:a16="http://schemas.microsoft.com/office/drawing/2014/main" id="{CB852B59-71AE-67FC-4756-215F574C3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655" y="294837"/>
            <a:ext cx="4048690" cy="6268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6677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5DAC5-8AE2-7BE7-CB5E-7849228B8B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nnovación, un factor clave en la diferenciación de marca | InformaBTL">
            <a:extLst>
              <a:ext uri="{FF2B5EF4-FFF2-40B4-BE49-F238E27FC236}">
                <a16:creationId xmlns:a16="http://schemas.microsoft.com/office/drawing/2014/main" id="{EE428398-E153-5A2D-4739-879B32F1D0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08" b="423"/>
          <a:stretch>
            <a:fillRect/>
          </a:stretch>
        </p:blipFill>
        <p:spPr bwMode="auto">
          <a:xfrm>
            <a:off x="20" y="10"/>
            <a:ext cx="12191980" cy="6857989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69683CA0-3DBE-6E3C-FEE8-64083AD634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5" y="2144487"/>
            <a:ext cx="10636633" cy="3753134"/>
          </a:xfrm>
        </p:spPr>
        <p:txBody>
          <a:bodyPr rtlCol="0" anchor="ctr">
            <a:normAutofit/>
          </a:bodyPr>
          <a:lstStyle/>
          <a:p>
            <a:pPr algn="just"/>
            <a:r>
              <a:rPr lang="es-CO" sz="2800" dirty="0"/>
              <a:t>1. Sostenibilidad: filtro por restaurantes con empaques ecológicos y opción de donar parte del costo a causas locales.</a:t>
            </a:r>
            <a:br>
              <a:rPr lang="es-CO" sz="2800" dirty="0"/>
            </a:br>
            <a:br>
              <a:rPr lang="es-CO" sz="2800" dirty="0"/>
            </a:br>
            <a:r>
              <a:rPr lang="es-CO" sz="2800" dirty="0"/>
              <a:t>2. Pedido predecible: sistema de IA simple (MVP: heurísticos) que predice tiempo de preparación basado en historial y carga actual del restaurante.</a:t>
            </a:r>
            <a:br>
              <a:rPr lang="es-CO" sz="2800" dirty="0"/>
            </a:br>
            <a:br>
              <a:rPr lang="es-CO" sz="2800" dirty="0"/>
            </a:br>
            <a:r>
              <a:rPr lang="es-CO" sz="2800" dirty="0"/>
              <a:t>3. Suscripción: tarifa plana por envíos ilimitados (o descuento) para usuarios frecuentes.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28897C51-AD35-3C16-6FA4-5749315C3D16}"/>
              </a:ext>
            </a:extLst>
          </p:cNvPr>
          <p:cNvSpPr txBox="1"/>
          <p:nvPr/>
        </p:nvSpPr>
        <p:spPr>
          <a:xfrm>
            <a:off x="1262743" y="1184109"/>
            <a:ext cx="93290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200">
                <a:solidFill>
                  <a:schemeClr val="bg1"/>
                </a:solidFill>
              </a:rPr>
              <a:t>Factor </a:t>
            </a:r>
            <a:r>
              <a:rPr lang="es-CO" sz="3200" dirty="0">
                <a:solidFill>
                  <a:schemeClr val="bg1"/>
                </a:solidFill>
              </a:rPr>
              <a:t>diferenciador / Innovador </a:t>
            </a:r>
            <a:br>
              <a:rPr lang="es-CO" sz="3200" dirty="0">
                <a:solidFill>
                  <a:schemeClr val="bg1"/>
                </a:solidFill>
              </a:rPr>
            </a:br>
            <a:r>
              <a:rPr lang="es-CO" sz="3200" dirty="0">
                <a:solidFill>
                  <a:schemeClr val="bg1"/>
                </a:solidFill>
              </a:rPr>
              <a:t>Propuestas</a:t>
            </a:r>
          </a:p>
        </p:txBody>
      </p:sp>
    </p:spTree>
    <p:extLst>
      <p:ext uri="{BB962C8B-B14F-4D97-AF65-F5344CB8AC3E}">
        <p14:creationId xmlns:p14="http://schemas.microsoft.com/office/powerpoint/2010/main" val="2250679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1" y="3727361"/>
            <a:ext cx="3624942" cy="1025525"/>
          </a:xfrm>
        </p:spPr>
        <p:txBody>
          <a:bodyPr rtlCol="0"/>
          <a:lstStyle/>
          <a:p>
            <a:pPr rtl="0"/>
            <a:r>
              <a:rPr lang="es-ES" dirty="0"/>
              <a:t>Requisitos funcionales 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00400" y="879709"/>
            <a:ext cx="5249119" cy="5629947"/>
          </a:xfrm>
        </p:spPr>
        <p:txBody>
          <a:bodyPr rtlCol="0">
            <a:normAutofit/>
          </a:bodyPr>
          <a:lstStyle/>
          <a:p>
            <a:pPr algn="just"/>
            <a:r>
              <a:rPr lang="es-CO" sz="2400" dirty="0"/>
              <a:t>RF-01: Registro y autenticación de usuarios (email/contraseña) y roles: cliente, restaurante, repartidor.</a:t>
            </a:r>
          </a:p>
          <a:p>
            <a:pPr algn="just"/>
            <a:r>
              <a:rPr lang="es-CO" sz="2400" dirty="0"/>
              <a:t>RF-02: Perfil de usuario con datos básicos (nombre, teléfono, dirección de entrega predeterminada).</a:t>
            </a:r>
          </a:p>
          <a:p>
            <a:pPr algn="just"/>
            <a:r>
              <a:rPr lang="es-CO" sz="2400" dirty="0"/>
              <a:t>RF-04: Visualización del menú de cada restaurante (categorías, precios, fotos, descripción).</a:t>
            </a:r>
          </a:p>
          <a:p>
            <a:pPr algn="just"/>
            <a:r>
              <a:rPr lang="es-CO" sz="2400" dirty="0"/>
              <a:t>RF-05: Carrito de compra, edición de ítems y subtotal.</a:t>
            </a:r>
          </a:p>
          <a:p>
            <a:pPr rtl="0"/>
            <a:endParaRPr lang="es-ES" dirty="0"/>
          </a:p>
        </p:txBody>
      </p:sp>
      <p:pic>
        <p:nvPicPr>
          <p:cNvPr id="12" name="Marcador de posición de imagen 11" title="Decorativo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1C1D2F-994A-05AE-716C-F5D90C69C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2FCCB950-C7EF-A197-3651-59AA06D2D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57" y="341905"/>
            <a:ext cx="7239000" cy="1025525"/>
          </a:xfrm>
        </p:spPr>
        <p:txBody>
          <a:bodyPr rtlCol="0"/>
          <a:lstStyle/>
          <a:p>
            <a:pPr rtl="0"/>
            <a:r>
              <a:rPr lang="es-ES" dirty="0"/>
              <a:t>Requisitos funcionales 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2C99601-C4F4-37E9-C093-05A83A00ED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00400" y="879709"/>
            <a:ext cx="8730343" cy="5629947"/>
          </a:xfrm>
        </p:spPr>
        <p:txBody>
          <a:bodyPr rtlCol="0">
            <a:normAutofit/>
          </a:bodyPr>
          <a:lstStyle/>
          <a:p>
            <a:pPr algn="just"/>
            <a:r>
              <a:rPr lang="es-CO" sz="2400" dirty="0"/>
              <a:t>RF-06: Realizar pedido: selección de dirección, método de pago (simulado en MVP) y confirmación.</a:t>
            </a:r>
          </a:p>
          <a:p>
            <a:pPr algn="just"/>
            <a:r>
              <a:rPr lang="es-CO" sz="2400" dirty="0"/>
              <a:t>RF-07: Notificaciones en tiempo real (o </a:t>
            </a:r>
            <a:r>
              <a:rPr lang="es-CO" sz="2400" dirty="0" err="1"/>
              <a:t>polling</a:t>
            </a:r>
            <a:r>
              <a:rPr lang="es-CO" sz="2400" dirty="0"/>
              <a:t>) sobre el estado del pedido: recibido, en preparación, en camino, entregado.</a:t>
            </a:r>
          </a:p>
          <a:p>
            <a:pPr algn="just"/>
            <a:r>
              <a:rPr lang="es-CO" sz="2400" dirty="0"/>
              <a:t>RF-08: Panel para restaurantes: recibir pedidos, cambiar estado, ver historial.</a:t>
            </a:r>
          </a:p>
          <a:p>
            <a:pPr algn="just"/>
            <a:r>
              <a:rPr lang="es-CO" sz="2400" dirty="0"/>
              <a:t>RF-09: Panel para repartidores: ver pedidos disponibles, aceptar pedido, navegar (enlaces a mapas), actualizar estado.</a:t>
            </a:r>
          </a:p>
          <a:p>
            <a:pPr algn="just"/>
            <a:r>
              <a:rPr lang="es-CO" sz="2400" dirty="0"/>
              <a:t>RF-10: Historial de pedidos para clientes, restaurantes y repartidores.</a:t>
            </a:r>
          </a:p>
          <a:p>
            <a:pPr algn="just"/>
            <a:r>
              <a:rPr lang="es-CO" sz="2400" dirty="0"/>
              <a:t>RF-11: Sistema básico de calificaciones y comentarios para pedidos/ restaurantes.</a:t>
            </a:r>
          </a:p>
        </p:txBody>
      </p:sp>
    </p:spTree>
    <p:extLst>
      <p:ext uri="{BB962C8B-B14F-4D97-AF65-F5344CB8AC3E}">
        <p14:creationId xmlns:p14="http://schemas.microsoft.com/office/powerpoint/2010/main" val="3301875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Marcador de posición de imagen 6" title="Decorativo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318" r="-1" b="-1"/>
          <a:stretch>
            <a:fillRect/>
          </a:stretch>
        </p:blipFill>
        <p:spPr>
          <a:xfrm>
            <a:off x="7928658" y="836271"/>
            <a:ext cx="4263342" cy="5185458"/>
          </a:xfrm>
          <a:noFill/>
        </p:spPr>
      </p:pic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</p:spPr>
        <p:txBody>
          <a:bodyPr rtlCol="0">
            <a:normAutofit/>
          </a:bodyPr>
          <a:lstStyle/>
          <a:p>
            <a:pPr lvl="0"/>
            <a:r>
              <a:rPr lang="es-CO"/>
              <a:t>	RNF-01: Interfaz intuitiva y responsiva (móvil/web).</a:t>
            </a:r>
          </a:p>
          <a:p>
            <a:pPr lvl="0"/>
            <a:r>
              <a:rPr lang="es-CO"/>
              <a:t>RNF-02: Rendimiento: tiempos de respuesta &lt; 2 segundos para </a:t>
            </a:r>
            <a:r>
              <a:rPr lang="es-CO" err="1"/>
              <a:t>endpoints</a:t>
            </a:r>
            <a:r>
              <a:rPr lang="es-CO"/>
              <a:t> críticos.</a:t>
            </a:r>
          </a:p>
          <a:p>
            <a:pPr lvl="0"/>
            <a:r>
              <a:rPr lang="es-CO"/>
              <a:t>RNF-03: Escalabilidad mediante arquitectura modular (API REST).</a:t>
            </a:r>
          </a:p>
          <a:p>
            <a:pPr lvl="0"/>
            <a:r>
              <a:rPr lang="es-CO"/>
              <a:t>RNF-04: Seguridad en autenticación y almacenamiento de datos.</a:t>
            </a:r>
          </a:p>
          <a:p>
            <a:pPr lvl="0"/>
            <a:r>
              <a:rPr lang="es-CO"/>
              <a:t>RNF-05: Disponibilidad mínima del 99% en producción.</a:t>
            </a:r>
          </a:p>
          <a:p>
            <a:pPr lvl="0"/>
            <a:r>
              <a:rPr lang="es-CO"/>
              <a:t>RNF-06: Privacidad: no almacenar datos reales de tarjetas (</a:t>
            </a:r>
            <a:r>
              <a:rPr lang="es-CO" err="1"/>
              <a:t>sandbox</a:t>
            </a:r>
            <a:r>
              <a:rPr lang="es-CO"/>
              <a:t>/token).</a:t>
            </a:r>
          </a:p>
          <a:p>
            <a:pPr rtl="0"/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033" y="1659770"/>
            <a:ext cx="2558005" cy="1325563"/>
          </a:xfrm>
        </p:spPr>
        <p:txBody>
          <a:bodyPr rtlCol="0" anchor="t">
            <a:normAutofit/>
          </a:bodyPr>
          <a:lstStyle/>
          <a:p>
            <a:r>
              <a:rPr lang="es-CO" sz="2800" dirty="0"/>
              <a:t>Requisitos no funcionales (RNF)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06569214-A628-AA93-88E8-04433F2BEA4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438400"/>
            <a:ext cx="4340785" cy="906366"/>
          </a:xfrm>
        </p:spPr>
        <p:txBody>
          <a:bodyPr>
            <a:normAutofit lnSpcReduction="10000"/>
          </a:bodyPr>
          <a:lstStyle/>
          <a:p>
            <a:r>
              <a:rPr lang="es-CO" dirty="0"/>
              <a:t>HU-01:</a:t>
            </a:r>
            <a:br>
              <a:rPr lang="es-CO" dirty="0"/>
            </a:br>
            <a:r>
              <a:rPr lang="es-CO" i="1" dirty="0"/>
              <a:t>Como cliente, quiero registrarme/iniciar sesión para poder pedir comida.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979BB9D-CA66-7B0C-600B-159ECBFDB2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72685" y="2438400"/>
            <a:ext cx="4342629" cy="906365"/>
          </a:xfrm>
        </p:spPr>
        <p:txBody>
          <a:bodyPr>
            <a:normAutofit lnSpcReduction="10000"/>
          </a:bodyPr>
          <a:lstStyle/>
          <a:p>
            <a:r>
              <a:rPr lang="es-CO" dirty="0"/>
              <a:t>HU-02:</a:t>
            </a:r>
            <a:br>
              <a:rPr lang="es-CO" dirty="0"/>
            </a:br>
            <a:r>
              <a:rPr lang="es-CO" dirty="0"/>
              <a:t>Como cliente, quiero buscar restaurantes por ubicación para encontrar opciones cercanas.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AB5B2DD-0C5C-B59E-04D6-532FA66FA4E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pPr lvl="0" algn="just"/>
            <a:r>
              <a:rPr lang="es-CO" sz="1800" dirty="0"/>
              <a:t>Dado que el cliente está en la pantalla de registro, cuando introduce email y contraseña válidos, entonces se crea la cuenta y se redirige al panel de inicio de sesión.</a:t>
            </a:r>
          </a:p>
          <a:p>
            <a:pPr lvl="0" algn="just"/>
            <a:r>
              <a:rPr lang="es-CO" sz="1800" dirty="0"/>
              <a:t>Dado que el cliente ya está registrado, cuando introduce sus credenciales correctas, entonces accede a su perfil y al listado de restaurantes.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F44AC8C-4A77-8EE3-039F-912D86E398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algn="just"/>
            <a:r>
              <a:rPr lang="es-CO" sz="1800" dirty="0"/>
              <a:t>Dado que el cliente está en la pantalla de búsqueda, cuando ingresa una ubicación o usa su ubicación actual, entonces el sistema muestra restaurantes ordenados por distancia y filtrables por categoría.</a:t>
            </a:r>
          </a:p>
          <a:p>
            <a:pPr marL="0" indent="0">
              <a:buNone/>
            </a:pPr>
            <a:endParaRPr lang="es-CO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E1F352C4-898B-8A4A-D673-96A2E13F1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230022"/>
            <a:ext cx="7135570" cy="822240"/>
          </a:xfrm>
        </p:spPr>
        <p:txBody>
          <a:bodyPr>
            <a:normAutofit fontScale="90000"/>
          </a:bodyPr>
          <a:lstStyle/>
          <a:p>
            <a:r>
              <a:rPr lang="es-CO" dirty="0"/>
              <a:t>Historias de usuario (MVP)</a:t>
            </a:r>
            <a:br>
              <a:rPr lang="es-CO" dirty="0"/>
            </a:br>
            <a:r>
              <a:rPr lang="es-CO" dirty="0"/>
              <a:t>Epic: cliente</a:t>
            </a:r>
          </a:p>
        </p:txBody>
      </p:sp>
    </p:spTree>
    <p:extLst>
      <p:ext uri="{BB962C8B-B14F-4D97-AF65-F5344CB8AC3E}">
        <p14:creationId xmlns:p14="http://schemas.microsoft.com/office/powerpoint/2010/main" val="1751138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30D5D67C-5352-820D-C15C-3BF090DFAE2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351314"/>
            <a:ext cx="4340785" cy="993451"/>
          </a:xfrm>
        </p:spPr>
        <p:txBody>
          <a:bodyPr>
            <a:normAutofit/>
          </a:bodyPr>
          <a:lstStyle/>
          <a:p>
            <a:r>
              <a:rPr lang="es-CO" dirty="0"/>
              <a:t>HU-03:</a:t>
            </a:r>
            <a:br>
              <a:rPr lang="es-CO" dirty="0"/>
            </a:br>
            <a:r>
              <a:rPr lang="es-CO" i="1" dirty="0"/>
              <a:t>Como cliente, quiero ver el menú y agregar artículos al carrito.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5A5AB06-2A0B-EAB7-406D-329E2DFCB29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72685" y="2351314"/>
            <a:ext cx="4342629" cy="993451"/>
          </a:xfrm>
        </p:spPr>
        <p:txBody>
          <a:bodyPr>
            <a:normAutofit/>
          </a:bodyPr>
          <a:lstStyle/>
          <a:p>
            <a:r>
              <a:rPr lang="es-CO" dirty="0"/>
              <a:t>HU-04:</a:t>
            </a:r>
            <a:br>
              <a:rPr lang="es-CO" dirty="0"/>
            </a:br>
            <a:r>
              <a:rPr lang="es-CO" i="1" dirty="0"/>
              <a:t>Como cliente, quiero pagar y confirmar el pedido.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415C013-5009-1031-FABA-B40C31B693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pPr algn="just"/>
            <a:r>
              <a:rPr lang="es-CO" sz="1800" dirty="0"/>
              <a:t>Dado que estoy en la página de un restaurante, cuando selecciono un plato y la cantidad, entonces se agrega al carrito y se actualiza el subtotal.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7C767C7-C7C9-5071-1403-61ABCA798AE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algn="just"/>
            <a:r>
              <a:rPr lang="es-CO" sz="1800" dirty="0"/>
              <a:t>Dado que tengo artículos en el carrito, cuando selecciono dirección y método de pago simulado, entonces recibo confirmación con número de pedido.</a:t>
            </a:r>
          </a:p>
          <a:p>
            <a:pPr marL="0" indent="0">
              <a:buNone/>
            </a:pPr>
            <a:endParaRPr lang="es-CO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9F27561A-14E1-6183-5F2C-CE5B31951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3. Historias de usuario (MVP)</a:t>
            </a:r>
          </a:p>
        </p:txBody>
      </p:sp>
    </p:spTree>
    <p:extLst>
      <p:ext uri="{BB962C8B-B14F-4D97-AF65-F5344CB8AC3E}">
        <p14:creationId xmlns:p14="http://schemas.microsoft.com/office/powerpoint/2010/main" val="23603294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41AFEE8E-022D-6E41-075F-6EB3CB8DA1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373086"/>
            <a:ext cx="4340785" cy="971679"/>
          </a:xfrm>
        </p:spPr>
        <p:txBody>
          <a:bodyPr>
            <a:normAutofit/>
          </a:bodyPr>
          <a:lstStyle/>
          <a:p>
            <a:r>
              <a:rPr lang="es-CO" dirty="0"/>
              <a:t>HU-05:</a:t>
            </a:r>
            <a:br>
              <a:rPr lang="es-CO" dirty="0"/>
            </a:br>
            <a:r>
              <a:rPr lang="es-CO" i="1" dirty="0"/>
              <a:t>Como cliente, quiero seguir el estado del pedido.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50FD65A-84EB-50D8-3866-22F30C0370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algn="just"/>
            <a:r>
              <a:rPr lang="es-CO" sz="1800" dirty="0"/>
              <a:t>Dado que mi pedido está en curso, cuando entro a su detalle, entonces puedo ver en tiempo real los cambios de estado (recibido, preparación, en camino, entregado).</a:t>
            </a:r>
          </a:p>
          <a:p>
            <a:endParaRPr lang="es-CO" dirty="0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D473F290-5FE4-ACEB-B72D-6E1530436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3. Historias de usuario (MVP)</a:t>
            </a:r>
          </a:p>
        </p:txBody>
      </p:sp>
    </p:spTree>
    <p:extLst>
      <p:ext uri="{BB962C8B-B14F-4D97-AF65-F5344CB8AC3E}">
        <p14:creationId xmlns:p14="http://schemas.microsoft.com/office/powerpoint/2010/main" val="2979872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F62F0F-66D2-6A79-210F-255D5164A7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D686E690-FE6F-C3CE-8D0E-3AFB37ABB1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257" y="587828"/>
            <a:ext cx="5312229" cy="888459"/>
          </a:xfrm>
        </p:spPr>
        <p:txBody>
          <a:bodyPr rtlCol="0"/>
          <a:lstStyle/>
          <a:p>
            <a:r>
              <a:rPr lang="es-CO" dirty="0"/>
              <a:t>Epic: Repartidor</a:t>
            </a:r>
          </a:p>
        </p:txBody>
      </p:sp>
      <p:sp>
        <p:nvSpPr>
          <p:cNvPr id="36" name="Marcador de texto 35">
            <a:extLst>
              <a:ext uri="{FF2B5EF4-FFF2-40B4-BE49-F238E27FC236}">
                <a16:creationId xmlns:a16="http://schemas.microsoft.com/office/drawing/2014/main" id="{C010EE3F-A0E2-F5D0-65A0-0477EAE4F0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1257" y="649077"/>
            <a:ext cx="11669486" cy="5629947"/>
          </a:xfrm>
        </p:spPr>
        <p:txBody>
          <a:bodyPr rtlCol="0">
            <a:normAutofit/>
          </a:bodyPr>
          <a:lstStyle/>
          <a:p>
            <a:pPr algn="just"/>
            <a:r>
              <a:rPr lang="es-CO" sz="2800" b="1" dirty="0"/>
              <a:t>HU-07 (Como repartidor, quiero ver pedidos disponibles y aceptarlos).</a:t>
            </a:r>
          </a:p>
          <a:p>
            <a:pPr lvl="0" algn="just"/>
            <a:r>
              <a:rPr lang="es-CO" sz="2400" dirty="0"/>
              <a:t>Dado que estoy autenticado como repartidor, cuando entro al panel de pedidos, entonces puedo ver los más cercanos y aceptar uno, asignándomelo automáticamente.</a:t>
            </a:r>
          </a:p>
          <a:p>
            <a:pPr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42874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>
            <a:extLst>
              <a:ext uri="{FF2B5EF4-FFF2-40B4-BE49-F238E27FC236}">
                <a16:creationId xmlns:a16="http://schemas.microsoft.com/office/drawing/2014/main" id="{AD9D4A00-20CF-582B-284C-F6C9B717B9E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77607" y="2522526"/>
            <a:ext cx="4340785" cy="822239"/>
          </a:xfrm>
        </p:spPr>
        <p:txBody>
          <a:bodyPr>
            <a:normAutofit fontScale="92500" lnSpcReduction="20000"/>
          </a:bodyPr>
          <a:lstStyle/>
          <a:p>
            <a:r>
              <a:rPr lang="es-CO" dirty="0"/>
              <a:t>HU-R01:</a:t>
            </a:r>
            <a:br>
              <a:rPr lang="es-CO" dirty="0"/>
            </a:br>
            <a:r>
              <a:rPr lang="es-CO" i="1" dirty="0"/>
              <a:t>Como restaurante, quiero recibir notificaciones de nuevos pedidos, para poder atenderlos a tiempo.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EC18911-2AED-D479-9722-7B85C302494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72685" y="2522526"/>
            <a:ext cx="4342629" cy="822240"/>
          </a:xfrm>
        </p:spPr>
        <p:txBody>
          <a:bodyPr>
            <a:normAutofit fontScale="77500" lnSpcReduction="20000"/>
          </a:bodyPr>
          <a:lstStyle/>
          <a:p>
            <a:r>
              <a:rPr lang="es-CO" dirty="0"/>
              <a:t>HU-R02:</a:t>
            </a:r>
            <a:br>
              <a:rPr lang="es-CO" dirty="0"/>
            </a:br>
            <a:r>
              <a:rPr lang="es-CO" i="1" dirty="0"/>
              <a:t>Como restaurante, quiero cambiar el estado de un pedido (en preparación, listo para recoger), para que el cliente y el repartidor estén informados.</a:t>
            </a:r>
            <a:br>
              <a:rPr lang="es-CO" dirty="0"/>
            </a:br>
            <a:r>
              <a:rPr lang="es-CO" dirty="0"/>
              <a:t>CA: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DED50CD-4765-A121-1561-0A851D3733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lvl="1" algn="just"/>
            <a:r>
              <a:rPr lang="es-CO" sz="1800" dirty="0"/>
              <a:t>Dado que estoy en el panel del restaurante, cuando un cliente hace un pedido, entonces el sistema me envía una notificación con los detalles.</a:t>
            </a:r>
          </a:p>
          <a:p>
            <a:pPr lvl="1" algn="just"/>
            <a:r>
              <a:rPr lang="es-CO" sz="1800" dirty="0"/>
              <a:t>El pedido aparece en la lista de pedidos pendientes con hora y estado inicial “Recibido”.</a:t>
            </a:r>
          </a:p>
          <a:p>
            <a:endParaRPr lang="es-CO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7E8BE1E-7CC8-B278-42EF-FCBD6A4EFB0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pPr algn="just"/>
            <a:r>
              <a:rPr lang="es-CO" sz="1800" dirty="0"/>
              <a:t>Dado que un pedido está en “Recibido”, cuando lo paso a “En preparación” o “Listo”, entonces el cliente y repartidor reciben la actualización en tiempo real.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F4B455D3-9D31-DC6B-9B79-AF02A9AB8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Epic: Gestión de pedidos y menú (restaurante)</a:t>
            </a: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35703420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571326_TF44868783.potx" id="{9CD457B0-8303-4184-9547-B7E8CF7AB203}" vid="{1D1156BF-AF92-4E2F-BA2A-529364ED114B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clásica sofisticada en negrita</Template>
  <TotalTime>85</TotalTime>
  <Words>1111</Words>
  <Application>Microsoft Office PowerPoint</Application>
  <PresentationFormat>Panorámica</PresentationFormat>
  <Paragraphs>83</Paragraphs>
  <Slides>16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Corbel</vt:lpstr>
      <vt:lpstr>Tema de Office</vt:lpstr>
      <vt:lpstr>Práctica: Aplicación de delivery de comida (tipo Rappi / Uber Eats)</vt:lpstr>
      <vt:lpstr>Requisitos funcionales </vt:lpstr>
      <vt:lpstr>Requisitos funcionales </vt:lpstr>
      <vt:lpstr>Requisitos no funcionales (RNF)</vt:lpstr>
      <vt:lpstr>Historias de usuario (MVP) Epic: cliente</vt:lpstr>
      <vt:lpstr>3. Historias de usuario (MVP)</vt:lpstr>
      <vt:lpstr>3. Historias de usuario (MVP)</vt:lpstr>
      <vt:lpstr>Epic: Repartidor</vt:lpstr>
      <vt:lpstr>Epic: Gestión de pedidos y menú (restaurante) </vt:lpstr>
      <vt:lpstr>Epic: Gestión de pedidos y menú (restaurante) </vt:lpstr>
      <vt:lpstr>Presentación de PowerPoint</vt:lpstr>
      <vt:lpstr>Presentación de PowerPoint</vt:lpstr>
      <vt:lpstr> Sistemas externos involucrados</vt:lpstr>
      <vt:lpstr>Flujos de uso </vt:lpstr>
      <vt:lpstr>Diagrama UML</vt:lpstr>
      <vt:lpstr>1. Sostenibilidad: filtro por restaurantes con empaques ecológicos y opción de donar parte del costo a causas locales.  2. Pedido predecible: sistema de IA simple (MVP: heurísticos) que predice tiempo de preparación basado en historial y carga actual del restaurante.  3. Suscripción: tarifa plana por envíos ilimitados (o descuento) para usuarios frecuentes.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Práctica: Aplicación de delivery de comida (tipo Rappi / Uber Eats)</dc:title>
  <dc:creator>Office</dc:creator>
  <cp:lastModifiedBy>Office</cp:lastModifiedBy>
  <cp:revision>8</cp:revision>
  <dcterms:created xsi:type="dcterms:W3CDTF">2025-08-09T01:31:02Z</dcterms:created>
  <dcterms:modified xsi:type="dcterms:W3CDTF">2025-08-16T00:11:58Z</dcterms:modified>
</cp:coreProperties>
</file>